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9" r:id="rId4"/>
    <p:sldId id="274" r:id="rId5"/>
    <p:sldId id="261" r:id="rId6"/>
    <p:sldId id="275" r:id="rId7"/>
    <p:sldId id="262" r:id="rId8"/>
    <p:sldId id="263" r:id="rId9"/>
    <p:sldId id="265" r:id="rId10"/>
    <p:sldId id="264" r:id="rId11"/>
    <p:sldId id="276" r:id="rId12"/>
    <p:sldId id="271" r:id="rId13"/>
    <p:sldId id="272" r:id="rId14"/>
    <p:sldId id="277" r:id="rId15"/>
    <p:sldId id="267" r:id="rId16"/>
    <p:sldId id="266" r:id="rId17"/>
    <p:sldId id="269" r:id="rId18"/>
    <p:sldId id="268" r:id="rId19"/>
    <p:sldId id="270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Sassalla" initials="SS" lastIdx="1" clrIdx="0">
    <p:extLst>
      <p:ext uri="{19B8F6BF-5375-455C-9EA6-DF929625EA0E}">
        <p15:presenceInfo xmlns:p15="http://schemas.microsoft.com/office/powerpoint/2012/main" userId="6593adf7f73fb6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94C"/>
    <a:srgbClr val="F1F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94" autoAdjust="0"/>
  </p:normalViewPr>
  <p:slideViewPr>
    <p:cSldViewPr snapToGrid="0">
      <p:cViewPr varScale="1">
        <p:scale>
          <a:sx n="112" d="100"/>
          <a:sy n="112" d="100"/>
        </p:scale>
        <p:origin x="10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1217D-96E1-4DFB-960D-921E3EFD1FF2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1C711-90C6-4D38-9E75-7DBDE157A8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64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de-DE" dirty="0"/>
              <a:t>Begrüßung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Fragen bitte am Ende 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084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Hält Ella</a:t>
            </a:r>
          </a:p>
          <a:p>
            <a:endParaRPr lang="de-DE" dirty="0"/>
          </a:p>
          <a:p>
            <a:r>
              <a:rPr lang="de-DE" dirty="0"/>
              <a:t>Ist das Sequenzdiagramm hier sinnvoll? (da es vielleicht am </a:t>
            </a:r>
            <a:r>
              <a:rPr lang="de-DE" dirty="0" err="1"/>
              <a:t>Beamer</a:t>
            </a:r>
            <a:r>
              <a:rPr lang="de-DE" dirty="0"/>
              <a:t> nicht vollständig erkannt werden kann)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614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Hält Linus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MVC</a:t>
            </a:r>
          </a:p>
          <a:p>
            <a:pPr marL="171450" indent="-171450">
              <a:buFontTx/>
              <a:buChar char="-"/>
            </a:pPr>
            <a:r>
              <a:rPr lang="de-DE" dirty="0"/>
              <a:t>BILD AUSTAUSCHEN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929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Hält </a:t>
            </a:r>
            <a:r>
              <a:rPr lang="de-DE" dirty="0" err="1"/>
              <a:t>Artem</a:t>
            </a:r>
            <a:endParaRPr lang="de-DE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Klassendiagramm rausnehmen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Modularisierung mit reinnehmen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Texturen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Canvas, zuletzt gespielten Steine werden angezeigt, wenn von Anfang an </a:t>
            </a:r>
            <a:r>
              <a:rPr lang="de-DE" dirty="0" err="1"/>
              <a:t>spectated</a:t>
            </a:r>
            <a:r>
              <a:rPr lang="de-DE" dirty="0"/>
              <a:t> wird</a:t>
            </a:r>
          </a:p>
          <a:p>
            <a:pPr marL="171450" indent="-171450">
              <a:buFontTx/>
              <a:buChar char="-"/>
            </a:pPr>
            <a:r>
              <a:rPr lang="de-DE" dirty="0"/>
              <a:t>IP-Save</a:t>
            </a:r>
          </a:p>
          <a:p>
            <a:pPr marL="171450" indent="-171450">
              <a:buFontTx/>
              <a:buChar char="-"/>
            </a:pPr>
            <a:r>
              <a:rPr lang="de-DE" dirty="0"/>
              <a:t>Gleiches GUI-Pattern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Chat unterstützt Unicode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116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Hält Steffen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Einkauf Fremdsoftware</a:t>
            </a:r>
          </a:p>
          <a:p>
            <a:pPr marL="171450" indent="-171450">
              <a:buFontTx/>
              <a:buChar char="-"/>
            </a:pPr>
            <a:r>
              <a:rPr lang="de-DE" dirty="0"/>
              <a:t>Ziel: Erweitern statt neu entwickeln</a:t>
            </a:r>
          </a:p>
          <a:p>
            <a:pPr marL="171450" indent="-171450">
              <a:buFontTx/>
              <a:buChar char="-"/>
            </a:pPr>
            <a:r>
              <a:rPr lang="de-DE" dirty="0"/>
              <a:t>Schwierigkeiten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andere Umgebung für Desktop-Team</a:t>
            </a:r>
          </a:p>
          <a:p>
            <a:pPr marL="514350" lvl="1" indent="-171450">
              <a:buFontTx/>
              <a:buChar char="-"/>
            </a:pPr>
            <a:r>
              <a:rPr lang="de-DE" dirty="0" err="1"/>
              <a:t>Activities</a:t>
            </a:r>
            <a:r>
              <a:rPr lang="de-DE" dirty="0"/>
              <a:t>, GUI, </a:t>
            </a:r>
            <a:r>
              <a:rPr lang="de-DE" dirty="0" err="1"/>
              <a:t>Presenter</a:t>
            </a:r>
            <a:r>
              <a:rPr lang="de-DE" dirty="0"/>
              <a:t>, anderes Pattern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Mitglieder aus Desktop-Bereich übernehmen dieselben Bereiche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Login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Lobby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Spielfeld </a:t>
            </a:r>
          </a:p>
          <a:p>
            <a:pPr marL="857250" lvl="2" indent="-171450">
              <a:buFontTx/>
              <a:buChar char="-"/>
            </a:pPr>
            <a:r>
              <a:rPr lang="de-DE" dirty="0" err="1"/>
              <a:t>GridView</a:t>
            </a:r>
            <a:r>
              <a:rPr lang="de-DE" dirty="0"/>
              <a:t> statt Canvas</a:t>
            </a:r>
          </a:p>
          <a:p>
            <a:pPr marL="857250" lvl="2" indent="-171450">
              <a:buFontTx/>
              <a:buChar char="-"/>
            </a:pPr>
            <a:r>
              <a:rPr lang="de-DE" dirty="0" err="1"/>
              <a:t>Tiles</a:t>
            </a:r>
            <a:r>
              <a:rPr lang="de-DE" dirty="0"/>
              <a:t> müssen gelegt werden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Netzwerkimplementation</a:t>
            </a:r>
            <a:endParaRPr lang="de-DE" dirty="0"/>
          </a:p>
          <a:p>
            <a:pPr marL="514350" lvl="1" indent="-171450">
              <a:buFontTx/>
              <a:buChar char="-"/>
            </a:pPr>
            <a:endParaRPr lang="de-DE" dirty="0"/>
          </a:p>
          <a:p>
            <a:r>
              <a:rPr lang="de-DE" dirty="0"/>
              <a:t>Ein wichtiger Punkt wäre hier die gekaufte Software und wie wir die Fremdsoftware in unsere Umgebung integriert haben!</a:t>
            </a:r>
          </a:p>
          <a:p>
            <a:r>
              <a:rPr lang="de-DE" dirty="0"/>
              <a:t>Wie konnten wir die gekaufte Software sinnvoll erweitern? Worauf haben wir uns in der Entwicklung konzentriert?</a:t>
            </a:r>
          </a:p>
          <a:p>
            <a:r>
              <a:rPr lang="de-DE" dirty="0"/>
              <a:t>	z.B. nicht alles neu zu programmieren, sondern mit den aktuellen Umständen die Software sinnvoll zu erweitern</a:t>
            </a:r>
          </a:p>
          <a:p>
            <a:r>
              <a:rPr lang="de-DE" dirty="0"/>
              <a:t>	z.B. musste aufgrund der eingekauften Software und dem damit einhergehenden anderen Design die Gestaltungsrichtlinie angepasst werden</a:t>
            </a:r>
          </a:p>
          <a:p>
            <a:r>
              <a:rPr lang="de-DE" dirty="0"/>
              <a:t>	z.B. war die </a:t>
            </a:r>
            <a:r>
              <a:rPr lang="de-DE" dirty="0" err="1"/>
              <a:t>Netzwerkimplementation</a:t>
            </a:r>
            <a:r>
              <a:rPr lang="de-DE" dirty="0"/>
              <a:t> anders als die bisherige</a:t>
            </a:r>
          </a:p>
          <a:p>
            <a:r>
              <a:rPr lang="de-DE" dirty="0"/>
              <a:t>	z.B. Welche Schwierigkeiten gab es hier in der Entwicklung? -&gt; </a:t>
            </a:r>
            <a:r>
              <a:rPr lang="de-DE" dirty="0" err="1"/>
              <a:t>Activities</a:t>
            </a:r>
            <a:r>
              <a:rPr lang="de-DE" dirty="0"/>
              <a:t>? GUI? </a:t>
            </a:r>
            <a:r>
              <a:rPr lang="de-DE" dirty="0" err="1"/>
              <a:t>Presenter</a:t>
            </a:r>
            <a:r>
              <a:rPr lang="de-DE" dirty="0"/>
              <a:t>? Anderes Pattern (MVP)? Die Gruppe kam aus der Eclipse-Umgebung im Desktop-Bereich und musste sich an völlig neue Umstände/Umgebungen anpassen und teilweise sogar Parallel in Desktop- und Android-Bereich programmieren</a:t>
            </a:r>
          </a:p>
          <a:p>
            <a:r>
              <a:rPr lang="de-DE" dirty="0"/>
              <a:t>	z.B. Wie wurde die Gruppe hier sinnvoll eingeteilt? -&gt; Gruppenmitglieder blieben auf ihren Bereichen spezialisiert z.B. Moe auf Lobby, Dennis auf Login und Canvas/</a:t>
            </a:r>
            <a:r>
              <a:rPr lang="de-DE" dirty="0" err="1"/>
              <a:t>GridView</a:t>
            </a:r>
            <a:r>
              <a:rPr lang="de-DE" dirty="0"/>
              <a:t>, </a:t>
            </a:r>
            <a:r>
              <a:rPr lang="de-DE" dirty="0" err="1"/>
              <a:t>Artem</a:t>
            </a:r>
            <a:r>
              <a:rPr lang="de-DE" dirty="0"/>
              <a:t> auf Spielfeld um die bereits gesammelten Erfahrungen in die neue Umgebung mitnehmen und umsetzen zu können</a:t>
            </a:r>
          </a:p>
          <a:p>
            <a:r>
              <a:rPr lang="de-DE" dirty="0"/>
              <a:t>	z.B. Controller war nicht erweiterbar im Hinblick auf Spielmodus, alles in einem Controller und wurde aufgesplittet</a:t>
            </a:r>
          </a:p>
          <a:p>
            <a:r>
              <a:rPr lang="de-DE" dirty="0"/>
              <a:t>	z.B. </a:t>
            </a:r>
            <a:r>
              <a:rPr lang="de-DE" dirty="0" err="1"/>
              <a:t>Tile</a:t>
            </a:r>
            <a:r>
              <a:rPr lang="de-DE" dirty="0"/>
              <a:t> legen -&gt; Bild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Hält Lukas 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36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Einleitung? Ella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Dazu sollte bereits alles vorbereitet sein</a:t>
            </a:r>
          </a:p>
          <a:p>
            <a:pPr marL="171450" indent="-171450">
              <a:buFontTx/>
              <a:buChar char="-"/>
            </a:pPr>
            <a:r>
              <a:rPr lang="de-DE" dirty="0"/>
              <a:t>Plan: </a:t>
            </a:r>
            <a:r>
              <a:rPr lang="de-DE" dirty="0" err="1"/>
              <a:t>Surfaces</a:t>
            </a:r>
            <a:r>
              <a:rPr lang="de-DE" dirty="0"/>
              <a:t> mitbringen, Handy, </a:t>
            </a:r>
            <a:r>
              <a:rPr lang="de-DE" dirty="0" err="1"/>
              <a:t>Orga</a:t>
            </a:r>
            <a:r>
              <a:rPr lang="de-DE" dirty="0"/>
              <a:t> kann selber Spielen (wenn sie möchten), einen Server starten, Spiel erstellen, Clients beitreten lassen, einer startet KI, dann Spiel starten und ein paar Züge machen lassen</a:t>
            </a:r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523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Wie sind die IP-</a:t>
            </a:r>
            <a:r>
              <a:rPr lang="de-DE" dirty="0" err="1"/>
              <a:t>Leases</a:t>
            </a:r>
            <a:r>
              <a:rPr lang="de-DE" dirty="0"/>
              <a:t>? Ist das HNI auch das UNI-Netz?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173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Hält Steffen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197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Hält Steffen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Reflexion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Rückwirkend betrachtet, was hätten wir besser machen können?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Bessere Analyse der Stärken eines jeden Projektmitglieds um die Qualitäten eines jeden besser einsetzen zu können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Maven nicht benutzen, es gab viele Probleme mit der Einbindung der Interface-</a:t>
            </a:r>
            <a:r>
              <a:rPr lang="de-DE" dirty="0" err="1"/>
              <a:t>Jar</a:t>
            </a:r>
            <a:r>
              <a:rPr lang="de-DE" dirty="0"/>
              <a:t>, das hat uns mindestens ein bis zwei Wochen zurückgeworfen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Interne-Deadlines früher setzen um Fehler besser beheben zu können / Dokumente früher Gegenlesen zu können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Mehr Termine in der gesamten Gruppe, wir haben oftmals nur Termine in den einzelnen Gruppen gemacht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Jeder Gruppenleiter sagt ein Punkt, der in seiner Gruppe aufgefallen ist</a:t>
            </a:r>
          </a:p>
          <a:p>
            <a:pPr marL="514350" marR="0" lvl="1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Server: bessere Kommunikation der Teammitglieder untereinander</a:t>
            </a:r>
          </a:p>
          <a:p>
            <a:pPr marL="514350" marR="0" lvl="1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Android: überleg mir was</a:t>
            </a:r>
          </a:p>
          <a:p>
            <a:pPr marL="514350" marR="0" lvl="1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Desktop-Beobachter: zu lange über das Design nachgedacht, Schwerpunkte anders legen z.B. auf Funktionalität</a:t>
            </a:r>
          </a:p>
          <a:p>
            <a:pPr marL="514350" marR="0" lvl="1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KI: Testen war aufgrund nicht fertiggestellter Server möglich </a:t>
            </a:r>
          </a:p>
          <a:p>
            <a:pPr marL="5143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992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Hält Steffen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57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Hält Steffen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Was wollen wir Ihnen heute zeigen und was ist das Ziel dieses Vortrages?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Wir haben im Rahmen Ihres (FG Softwaretechnik) Auftrages vom 20.10.2018 / SWTPRA das Spiel </a:t>
            </a:r>
            <a:r>
              <a:rPr lang="de-DE" dirty="0" err="1"/>
              <a:t>Qwirkle</a:t>
            </a:r>
            <a:r>
              <a:rPr lang="de-DE" dirty="0"/>
              <a:t> geplant und programmiert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Projektmanagement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Wie wurde das Projektmanagement gehandhabt? Worauf haben wir uns konzentriert?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Unser Vorgehen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Wie war unser Vorgehen in der Entwicklung und Planung?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Umgang mit Problemen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Wie sind wir mit Problemen umgegangen?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Dabei sind Probleme nicht nur Probleme in der Entwicklung sondern oftmals auch Probleme im organisatorischen Bereich.</a:t>
            </a:r>
          </a:p>
          <a:p>
            <a:pPr marL="514350" lvl="1" indent="-171450">
              <a:buFontTx/>
              <a:buChar char="-"/>
            </a:pPr>
            <a:r>
              <a:rPr lang="de-DE" dirty="0" err="1"/>
              <a:t>Qwirkle</a:t>
            </a:r>
            <a:r>
              <a:rPr lang="de-DE" dirty="0"/>
              <a:t> von ahoiSoftware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Kleiner Exkurs in die Strukturierung unseres Programmes und die wichtigsten Hintergründe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Was sind die Besonderheiten der einzelnen Bausteine?</a:t>
            </a:r>
          </a:p>
          <a:p>
            <a:pPr marL="514350" lvl="1" indent="-171450">
              <a:buFontTx/>
              <a:buChar char="-"/>
            </a:pPr>
            <a:r>
              <a:rPr lang="de-DE" dirty="0" err="1"/>
              <a:t>Qwirkle</a:t>
            </a:r>
            <a:r>
              <a:rPr lang="de-DE" dirty="0"/>
              <a:t> von ahoiSoftware – Live-Demo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Das Programm kurz vorstellen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Reflexion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Rückwirkend betrachtet, was hätte man besser machen können?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Wo waren Probleme?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Wo hätte man früher „angreifen“ müssen?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Fragen</a:t>
            </a:r>
          </a:p>
          <a:p>
            <a:pPr marL="5143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85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Hält Steffen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115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Hält Steffen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Bevor es mit der Programmierung -&gt; Versuch die Stärken eines jeden aus dem Team herauszufinden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Wer hat Erfahrung mit Programmierung/Java?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Wer hat ein ähnliches Projekt bereits umgesetzt?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Erfahrungen mit Git?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Erfahrungen mit Netzwerkkommunikation?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Erfahrungen mit Android-Entwicklung?</a:t>
            </a:r>
          </a:p>
          <a:p>
            <a:pPr marL="514350" lvl="1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Die einzige schlüssige Möglichkeit strukturiert zu programmieren und Stärken eines jeden einzusetzen: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Aufteilung in einzelne kleine Projektteams, die spezialisiert auf ihrem Bereich sind!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KI-Team (Gruppenleiter Lukas G.)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Android-Team (erst später) (Gruppenleiter Steffen/</a:t>
            </a:r>
            <a:r>
              <a:rPr lang="de-DE" dirty="0" err="1"/>
              <a:t>Artem</a:t>
            </a:r>
            <a:r>
              <a:rPr lang="de-DE" dirty="0"/>
              <a:t>)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Desktop-Team (Gruppenleiter </a:t>
            </a:r>
            <a:r>
              <a:rPr lang="de-DE" dirty="0" err="1"/>
              <a:t>Artem</a:t>
            </a:r>
            <a:r>
              <a:rPr lang="de-DE" dirty="0"/>
              <a:t>)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Server-Team (Gruppenleiter Linus)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Dabei hat jedes kleine Team wiederum einen Gruppenleiter, der direkt an den Projektleiter berichtet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Der Projektleiter dabei ist das Bindeglied zwischen den einzelnen Gruppen und koordiniert, vor allem auch bei übergreifenden Themen.</a:t>
            </a:r>
          </a:p>
          <a:p>
            <a:pPr marL="514350" lvl="1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Neben den spezialisierten Gruppen gab es noch Experten, die Gruppenübergreifend unterstützen sollten: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Teamleiter (Steffen)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Scrum-Master (Steffen)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Product-Owner (Lukas G.)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Werkzeugbeauftragter (Tim D.)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Qualitätsmanager (</a:t>
            </a:r>
            <a:r>
              <a:rPr lang="de-DE" dirty="0" err="1"/>
              <a:t>Artem</a:t>
            </a:r>
            <a:r>
              <a:rPr lang="de-DE" dirty="0"/>
              <a:t>)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Testmanager (Lukas B.)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Dokumentationsmanager (Tim D.)</a:t>
            </a:r>
          </a:p>
          <a:p>
            <a:pPr marL="342900" lvl="1" indent="0">
              <a:buFontTx/>
              <a:buNone/>
            </a:pPr>
            <a:endParaRPr lang="de-DE" dirty="0"/>
          </a:p>
          <a:p>
            <a:pPr marL="514350" lvl="1" indent="-171450">
              <a:buFontTx/>
              <a:buChar char="-"/>
            </a:pPr>
            <a:endParaRPr lang="de-DE" dirty="0"/>
          </a:p>
          <a:p>
            <a:pPr marL="5143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06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Hält Steffen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68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Hält Steffen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Dailies</a:t>
            </a:r>
            <a:r>
              <a:rPr lang="de-DE" dirty="0"/>
              <a:t> in den Kleingruppen / Meetings z.B.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Git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Bevor wir überhaupt mit der Programmierung angefangen sind, haben wir uns gewisse Regeln überlegt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Gestaltungsrichtlinie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Wie können wir die Software möglichst einheitlich aussehen lassen? 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Sorgt für keinen Bruch im UI-Design, wenn mehrere an unterschiedlichen GUIs arbeiten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Git-</a:t>
            </a:r>
            <a:r>
              <a:rPr lang="de-DE" dirty="0" err="1"/>
              <a:t>Guidline</a:t>
            </a:r>
            <a:endParaRPr lang="de-DE" dirty="0"/>
          </a:p>
          <a:p>
            <a:pPr marL="857250" marR="0" lvl="2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Wann darf man </a:t>
            </a:r>
            <a:r>
              <a:rPr lang="de-DE" dirty="0" err="1"/>
              <a:t>branchen</a:t>
            </a:r>
            <a:r>
              <a:rPr lang="de-DE" dirty="0"/>
              <a:t>? Wann wird </a:t>
            </a:r>
            <a:r>
              <a:rPr lang="de-DE" dirty="0" err="1"/>
              <a:t>gemerget</a:t>
            </a:r>
            <a:r>
              <a:rPr lang="de-DE" dirty="0"/>
              <a:t>? Was mache ich jetzt mit dem Bug? Da überschreibt einer meine Änderungen!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damit kein Chaos im Git entsteht, gerade bei Git-Flow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Code-Style-</a:t>
            </a:r>
            <a:r>
              <a:rPr lang="de-DE" dirty="0" err="1"/>
              <a:t>Guidline</a:t>
            </a:r>
            <a:endParaRPr lang="de-DE" dirty="0"/>
          </a:p>
          <a:p>
            <a:pPr marL="857250" lvl="2" indent="-171450">
              <a:buFontTx/>
              <a:buChar char="-"/>
            </a:pPr>
            <a:r>
              <a:rPr lang="de-DE" dirty="0"/>
              <a:t>Wie benenne ich jetzt diese Variable? Wo muss ich JavaDoc einfügen? Darf ich hier in die Methode einen Unterstrich machen?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Damit kein Bruch im Code entsteht und der Code einfacher zu lesen ist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Scrum-Guideline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Etwas weniger wichtig für alle Teammitglieder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Definiert aber alle wichtigen Regeln, Ziele und Prozesse, die mit Scrum erreicht werden sollen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Definiert auch die Anlage von z.B. User-Stories in Taiga</a:t>
            </a:r>
          </a:p>
          <a:p>
            <a:pPr marL="857250" lvl="2" indent="-171450">
              <a:buFontTx/>
              <a:buChar char="-"/>
            </a:pPr>
            <a:endParaRPr lang="de-DE" dirty="0"/>
          </a:p>
          <a:p>
            <a:pPr marL="857250" lvl="2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Scrum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Wir haben uns auf eine Sprint-Länge von einer Woche festgelegt, damit wir möglichst agil in der Entwicklung sind, auch wenn dadurch viele Sprints entstehen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Bevor wir überhaupt mit den Sprints angefangen haben, haben wir alle Funktionalitäten der Product-Vision in User-Stories erfasst und die User-Stories nach Bausteinen in Epics eingruppiert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Zu jeder User-Story wurden dann Tasks definiert, die für die Erfüllung einer User-Story notwendig sind</a:t>
            </a:r>
          </a:p>
          <a:p>
            <a:pPr marL="514350" marR="0" lvl="1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Die Sprint-Retroperspektive haben wir dazu jede Woche am Ende eines jeden Sprints durchgeführt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In der Retroperspektive wurden folgende grundlegende Fragen beantwortet: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Wie zufrieden sind wir mit dem Ergebnis des letzten Sprints?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Haben wir unsere Sprint-Ziele erreicht und wenn nein: Warum nicht?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Wie können wir die Zusammenarbeit im Team und auch mit dem Product-Owner verbessern?</a:t>
            </a:r>
          </a:p>
          <a:p>
            <a:pPr marL="857250" lvl="2" indent="-171450">
              <a:buFontTx/>
              <a:buChar char="-"/>
            </a:pPr>
            <a:r>
              <a:rPr lang="de-DE" dirty="0"/>
              <a:t>Wie können wir die Produktqualität optimieren?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Diese Fragen wurden im gesamten Team am Ende jedes Sprints beantwortet, um Erfahrungen auszutauschen und in den nächsten Sprint mit einfließen zu lassen</a:t>
            </a:r>
          </a:p>
          <a:p>
            <a:pPr marL="514350" lvl="1" indent="-171450">
              <a:buFontTx/>
              <a:buChar char="-"/>
            </a:pPr>
            <a:r>
              <a:rPr lang="de-DE" dirty="0"/>
              <a:t>Wichtig auch für den Projektleiter, da die Retroperspektive auch oft ein Sprachrohr der Gruppe ist</a:t>
            </a:r>
          </a:p>
          <a:p>
            <a:pPr marL="857250" lvl="2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616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Hält Ella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761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Hält Ella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467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Einleitung Ella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1C711-90C6-4D38-9E75-7DBDE157A84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076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36DC-BFDA-4528-A4EA-51ABACA32756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8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4DAB9-3FD9-4C20-A862-4717905DF88F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00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25B12-F07C-472B-9C7E-5F73AF53A682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208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E987-FC59-431D-AAA5-457BBD85DF7C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67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58E5-B499-47E3-AF11-0AD299655C3C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08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B491-E40D-47EB-86D2-C4E98E2EA42B}" type="datetime1">
              <a:rPr lang="de-DE" smtClean="0"/>
              <a:t>28.01.2019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24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603-AFD0-479B-A4EA-01865DBC9A84}" type="datetime1">
              <a:rPr lang="de-DE" smtClean="0"/>
              <a:t>28.01.2019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55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B5FB6-DE1B-4F1F-AA6F-3C128F965468}" type="datetime1">
              <a:rPr lang="de-DE" smtClean="0"/>
              <a:t>28.01.2019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84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B60B-F6CD-4202-A4F2-68C64D191B43}" type="datetime1">
              <a:rPr lang="de-DE" smtClean="0"/>
              <a:t>28.01.2019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51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D1D3-EBF8-46D8-930F-DE0869A00227}" type="datetime1">
              <a:rPr lang="de-DE" smtClean="0"/>
              <a:t>28.01.2019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69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BE82-8B5A-49D0-80A2-4449D8D49408}" type="datetime1">
              <a:rPr lang="de-DE" smtClean="0"/>
              <a:t>28.01.2019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91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83A86-3448-479D-A4DB-FF64EF9769DC}" type="datetime1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329CB-7FED-4F77-8087-AD8040BFB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431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950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EE2EEA-F191-4E75-A8A4-2A54A42A5DCF}"/>
              </a:ext>
            </a:extLst>
          </p:cNvPr>
          <p:cNvSpPr/>
          <p:nvPr/>
        </p:nvSpPr>
        <p:spPr>
          <a:xfrm>
            <a:off x="221064" y="1347537"/>
            <a:ext cx="3707842" cy="2446728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10F2697E-245A-4F12-AC5E-45A75461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10</a:t>
            </a:fld>
            <a:endParaRPr lang="de-DE" sz="1800" dirty="0">
              <a:solidFill>
                <a:srgbClr val="F1FFF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435B47-AD85-476B-AB64-F703635E049D}"/>
              </a:ext>
            </a:extLst>
          </p:cNvPr>
          <p:cNvSpPr txBox="1"/>
          <p:nvPr/>
        </p:nvSpPr>
        <p:spPr>
          <a:xfrm>
            <a:off x="221064" y="311499"/>
            <a:ext cx="293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Allgemeiner Aufbau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041BA1-CDB8-4DD9-88B5-A092B8AA3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064" y="1265130"/>
            <a:ext cx="3707842" cy="261324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93210E3-EF9D-475D-8012-FCBB4F929175}"/>
              </a:ext>
            </a:extLst>
          </p:cNvPr>
          <p:cNvSpPr txBox="1"/>
          <p:nvPr/>
        </p:nvSpPr>
        <p:spPr>
          <a:xfrm>
            <a:off x="4572000" y="1533424"/>
            <a:ext cx="3998906" cy="182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Unabhängige Entwicklung</a:t>
            </a:r>
          </a:p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Interoperabilität</a:t>
            </a:r>
          </a:p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Austauschbarkeit</a:t>
            </a:r>
          </a:p>
        </p:txBody>
      </p:sp>
    </p:spTree>
    <p:extLst>
      <p:ext uri="{BB962C8B-B14F-4D97-AF65-F5344CB8AC3E}">
        <p14:creationId xmlns:p14="http://schemas.microsoft.com/office/powerpoint/2010/main" val="151722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10F2697E-245A-4F12-AC5E-45A75461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11</a:t>
            </a:fld>
            <a:endParaRPr lang="de-DE" sz="1800" dirty="0">
              <a:solidFill>
                <a:srgbClr val="F1FFF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435B47-AD85-476B-AB64-F703635E049D}"/>
              </a:ext>
            </a:extLst>
          </p:cNvPr>
          <p:cNvSpPr txBox="1"/>
          <p:nvPr/>
        </p:nvSpPr>
        <p:spPr>
          <a:xfrm>
            <a:off x="221064" y="311499"/>
            <a:ext cx="100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Server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4F247BB-11C5-4C3E-A410-A30EB3D809C2}"/>
              </a:ext>
            </a:extLst>
          </p:cNvPr>
          <p:cNvSpPr/>
          <p:nvPr/>
        </p:nvSpPr>
        <p:spPr>
          <a:xfrm>
            <a:off x="4572001" y="1085261"/>
            <a:ext cx="3803488" cy="2718793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C41EF5-A890-4047-8F57-8A943224C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1085261"/>
            <a:ext cx="3758331" cy="27187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8991555-CE36-4BB5-B690-C1EB3832D892}"/>
              </a:ext>
            </a:extLst>
          </p:cNvPr>
          <p:cNvSpPr txBox="1"/>
          <p:nvPr/>
        </p:nvSpPr>
        <p:spPr>
          <a:xfrm>
            <a:off x="221064" y="1085261"/>
            <a:ext cx="3998906" cy="2442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Model-View-Controller</a:t>
            </a:r>
          </a:p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Asynchrone Arbeitsweise</a:t>
            </a:r>
          </a:p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Kommunikation über Messages</a:t>
            </a:r>
          </a:p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Multithreading</a:t>
            </a:r>
          </a:p>
        </p:txBody>
      </p:sp>
    </p:spTree>
    <p:extLst>
      <p:ext uri="{BB962C8B-B14F-4D97-AF65-F5344CB8AC3E}">
        <p14:creationId xmlns:p14="http://schemas.microsoft.com/office/powerpoint/2010/main" val="349640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10F2697E-245A-4F12-AC5E-45A75461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12</a:t>
            </a:fld>
            <a:endParaRPr lang="de-DE" sz="1800" dirty="0">
              <a:solidFill>
                <a:srgbClr val="F1FFF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435B47-AD85-476B-AB64-F703635E049D}"/>
              </a:ext>
            </a:extLst>
          </p:cNvPr>
          <p:cNvSpPr txBox="1"/>
          <p:nvPr/>
        </p:nvSpPr>
        <p:spPr>
          <a:xfrm>
            <a:off x="221064" y="311499"/>
            <a:ext cx="285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Desktop-Beobachter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40B047B-64BC-49EB-B677-14049F60FA65}"/>
              </a:ext>
            </a:extLst>
          </p:cNvPr>
          <p:cNvSpPr/>
          <p:nvPr/>
        </p:nvSpPr>
        <p:spPr>
          <a:xfrm>
            <a:off x="221064" y="1847900"/>
            <a:ext cx="3998907" cy="2497309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40A0A11-B83E-4FAD-8FAC-688A91594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958" y="1791629"/>
            <a:ext cx="3553830" cy="260985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51FD6AB-A08E-4158-B683-F46C34501D2A}"/>
              </a:ext>
            </a:extLst>
          </p:cNvPr>
          <p:cNvSpPr txBox="1"/>
          <p:nvPr/>
        </p:nvSpPr>
        <p:spPr>
          <a:xfrm>
            <a:off x="4706946" y="2630135"/>
            <a:ext cx="3998906" cy="1211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Anpassbarkeit, Erweiterbarkeit</a:t>
            </a:r>
          </a:p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GUI-Grundlage für Server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F63733-0137-4628-B5FE-63F4A3039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6946" y="190044"/>
            <a:ext cx="3772484" cy="238170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82E5BF7-50C5-47C8-907A-0C8314E6FEDF}"/>
              </a:ext>
            </a:extLst>
          </p:cNvPr>
          <p:cNvSpPr/>
          <p:nvPr/>
        </p:nvSpPr>
        <p:spPr>
          <a:xfrm>
            <a:off x="4706947" y="248429"/>
            <a:ext cx="3772484" cy="2323322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1D9668C-23E2-46E0-9C14-65A34B76E4CB}"/>
              </a:ext>
            </a:extLst>
          </p:cNvPr>
          <p:cNvSpPr txBox="1"/>
          <p:nvPr/>
        </p:nvSpPr>
        <p:spPr>
          <a:xfrm>
            <a:off x="221065" y="846777"/>
            <a:ext cx="3998906" cy="59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Model-View-Controller</a:t>
            </a:r>
          </a:p>
        </p:txBody>
      </p:sp>
    </p:spTree>
    <p:extLst>
      <p:ext uri="{BB962C8B-B14F-4D97-AF65-F5344CB8AC3E}">
        <p14:creationId xmlns:p14="http://schemas.microsoft.com/office/powerpoint/2010/main" val="240492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DC31DCE-D6BD-4498-8A67-542DF3EFA9F0}"/>
              </a:ext>
            </a:extLst>
          </p:cNvPr>
          <p:cNvSpPr/>
          <p:nvPr/>
        </p:nvSpPr>
        <p:spPr>
          <a:xfrm>
            <a:off x="4716446" y="479207"/>
            <a:ext cx="2624879" cy="3853459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10F2697E-245A-4F12-AC5E-45A75461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13</a:t>
            </a:fld>
            <a:endParaRPr lang="de-DE" sz="1800" dirty="0">
              <a:solidFill>
                <a:srgbClr val="F1FFF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435B47-AD85-476B-AB64-F703635E049D}"/>
              </a:ext>
            </a:extLst>
          </p:cNvPr>
          <p:cNvSpPr txBox="1"/>
          <p:nvPr/>
        </p:nvSpPr>
        <p:spPr>
          <a:xfrm>
            <a:off x="221064" y="311499"/>
            <a:ext cx="2733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Android-Teilnehmer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6078E2E-7486-47B4-BA9B-D14D97FA38C6}"/>
              </a:ext>
            </a:extLst>
          </p:cNvPr>
          <p:cNvSpPr txBox="1"/>
          <p:nvPr/>
        </p:nvSpPr>
        <p:spPr>
          <a:xfrm>
            <a:off x="233460" y="810834"/>
            <a:ext cx="3920529" cy="3058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Fremdsoftware</a:t>
            </a:r>
          </a:p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Weiterentwicklung</a:t>
            </a:r>
          </a:p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Ressourceneinteilung</a:t>
            </a:r>
          </a:p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Anpassung an neue Technologie</a:t>
            </a:r>
          </a:p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Netzwerkimplementation</a:t>
            </a:r>
            <a:endParaRPr lang="de-DE" sz="1600" dirty="0">
              <a:solidFill>
                <a:srgbClr val="4649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EB168F7-B468-49B6-A11D-CF609FD1F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55" y="912654"/>
            <a:ext cx="1720316" cy="3058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43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750FBCB4-E6B1-4FEE-AEE1-D5AD859944E8}"/>
              </a:ext>
            </a:extLst>
          </p:cNvPr>
          <p:cNvSpPr/>
          <p:nvPr/>
        </p:nvSpPr>
        <p:spPr>
          <a:xfrm>
            <a:off x="4550031" y="311498"/>
            <a:ext cx="4230473" cy="2381175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7D5E619-3FB8-4F01-BE0F-83E8ECEAC76B}"/>
              </a:ext>
            </a:extLst>
          </p:cNvPr>
          <p:cNvSpPr/>
          <p:nvPr/>
        </p:nvSpPr>
        <p:spPr>
          <a:xfrm>
            <a:off x="221064" y="1909010"/>
            <a:ext cx="4062177" cy="2381175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10F2697E-245A-4F12-AC5E-45A75461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14</a:t>
            </a:fld>
            <a:endParaRPr lang="de-DE" sz="1800" dirty="0">
              <a:solidFill>
                <a:srgbClr val="F1FFF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435B47-AD85-476B-AB64-F703635E049D}"/>
              </a:ext>
            </a:extLst>
          </p:cNvPr>
          <p:cNvSpPr txBox="1"/>
          <p:nvPr/>
        </p:nvSpPr>
        <p:spPr>
          <a:xfrm>
            <a:off x="221064" y="311499"/>
            <a:ext cx="2552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Engine-Teilnehmer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6635B6-4B12-4DDC-BFD8-632C97B1C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397" y="1909009"/>
            <a:ext cx="4062178" cy="23811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371F83A-283C-4473-B3F8-872B8169D9DE}"/>
              </a:ext>
            </a:extLst>
          </p:cNvPr>
          <p:cNvSpPr txBox="1"/>
          <p:nvPr/>
        </p:nvSpPr>
        <p:spPr>
          <a:xfrm>
            <a:off x="231042" y="853315"/>
            <a:ext cx="3920529" cy="59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Model-(View)-Controller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8AC3CBD-D315-4B9B-9BE3-73368995271B}"/>
              </a:ext>
            </a:extLst>
          </p:cNvPr>
          <p:cNvSpPr txBox="1"/>
          <p:nvPr/>
        </p:nvSpPr>
        <p:spPr>
          <a:xfrm>
            <a:off x="4550031" y="2692673"/>
            <a:ext cx="3920529" cy="1211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Strategy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-Pattern</a:t>
            </a:r>
          </a:p>
          <a:p>
            <a:pPr marL="285750" indent="-285750">
              <a:lnSpc>
                <a:spcPct val="2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Strategie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84DF890-0504-4C2E-BEE4-2BA98A6D3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50031" y="311498"/>
            <a:ext cx="4230473" cy="23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7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D03F768-BEAD-41DA-BDD2-234F5373A886}"/>
              </a:ext>
            </a:extLst>
          </p:cNvPr>
          <p:cNvSpPr txBox="1"/>
          <p:nvPr/>
        </p:nvSpPr>
        <p:spPr>
          <a:xfrm>
            <a:off x="422031" y="331595"/>
            <a:ext cx="8018584" cy="407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Vorstellung unseres Projektmanagements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Unser Vorgehen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Umgang mit Problemen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endParaRPr lang="de-DE" sz="1600" dirty="0">
              <a:solidFill>
                <a:srgbClr val="4649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b="1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b="1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b="1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r>
              <a:rPr lang="de-DE" sz="1600" b="1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Live-Demo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Reflexion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Fragen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653BD49F-7B1D-4181-ADC2-EBB24CD3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15</a:t>
            </a:fld>
            <a:endParaRPr lang="de-DE" sz="1800" dirty="0">
              <a:solidFill>
                <a:srgbClr val="F1FF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04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E34A6886-AA8B-4414-B2C0-6F309905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16</a:t>
            </a:fld>
            <a:endParaRPr lang="de-DE" sz="1800" dirty="0">
              <a:solidFill>
                <a:srgbClr val="F1FFF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8ABA280-0D45-434F-8C59-21FA8580828B}"/>
              </a:ext>
            </a:extLst>
          </p:cNvPr>
          <p:cNvSpPr txBox="1"/>
          <p:nvPr/>
        </p:nvSpPr>
        <p:spPr>
          <a:xfrm>
            <a:off x="2259106" y="925158"/>
            <a:ext cx="434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Hier vielleicht IP und Port?</a:t>
            </a:r>
          </a:p>
        </p:txBody>
      </p:sp>
    </p:spTree>
    <p:extLst>
      <p:ext uri="{BB962C8B-B14F-4D97-AF65-F5344CB8AC3E}">
        <p14:creationId xmlns:p14="http://schemas.microsoft.com/office/powerpoint/2010/main" val="899067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D03F768-BEAD-41DA-BDD2-234F5373A886}"/>
              </a:ext>
            </a:extLst>
          </p:cNvPr>
          <p:cNvSpPr txBox="1"/>
          <p:nvPr/>
        </p:nvSpPr>
        <p:spPr>
          <a:xfrm>
            <a:off x="422031" y="331595"/>
            <a:ext cx="8018584" cy="407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Vorstellung unseres Projektmanagements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Unser Vorgehen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Umgang mit Problemen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endParaRPr lang="de-DE" sz="1600" dirty="0">
              <a:solidFill>
                <a:srgbClr val="4649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Live-Demo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Reflexion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Fragen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6DC24CBB-BD9F-4C90-AD6B-76A77AAC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17</a:t>
            </a:fld>
            <a:endParaRPr lang="de-DE" sz="1800" dirty="0">
              <a:solidFill>
                <a:srgbClr val="F1FF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6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3EEA3AFA-49ED-4313-922E-4ADA03FD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18</a:t>
            </a:fld>
            <a:endParaRPr lang="de-DE" sz="1800" dirty="0">
              <a:solidFill>
                <a:srgbClr val="F1FFF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8F8068D-C124-4DF3-AE63-424D25BC4B60}"/>
              </a:ext>
            </a:extLst>
          </p:cNvPr>
          <p:cNvSpPr txBox="1"/>
          <p:nvPr/>
        </p:nvSpPr>
        <p:spPr>
          <a:xfrm>
            <a:off x="221064" y="311499"/>
            <a:ext cx="2733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Reflexion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818FB49-DDDC-42C8-8397-D2AFC635BC52}"/>
              </a:ext>
            </a:extLst>
          </p:cNvPr>
          <p:cNvSpPr txBox="1"/>
          <p:nvPr/>
        </p:nvSpPr>
        <p:spPr>
          <a:xfrm>
            <a:off x="1672552" y="1309750"/>
            <a:ext cx="3828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Analyse der Stärken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15D7487-0AC3-4323-961D-3CBA8AE99023}"/>
              </a:ext>
            </a:extLst>
          </p:cNvPr>
          <p:cNvSpPr txBox="1"/>
          <p:nvPr/>
        </p:nvSpPr>
        <p:spPr>
          <a:xfrm>
            <a:off x="5380397" y="2590405"/>
            <a:ext cx="244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Interne Deadlines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DE582DE-37B2-4A16-83D0-6A4C91D5F6E6}"/>
              </a:ext>
            </a:extLst>
          </p:cNvPr>
          <p:cNvSpPr txBox="1"/>
          <p:nvPr/>
        </p:nvSpPr>
        <p:spPr>
          <a:xfrm>
            <a:off x="2452186" y="3640543"/>
            <a:ext cx="304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Persönliche Treffen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B1EF15D-DEBC-40E6-8B2A-09F21C708F45}"/>
              </a:ext>
            </a:extLst>
          </p:cNvPr>
          <p:cNvSpPr txBox="1"/>
          <p:nvPr/>
        </p:nvSpPr>
        <p:spPr>
          <a:xfrm>
            <a:off x="6221687" y="1140531"/>
            <a:ext cx="106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Maven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573AE52-9C98-4C3C-9FB7-B4AB18CAB6AE}"/>
              </a:ext>
            </a:extLst>
          </p:cNvPr>
          <p:cNvSpPr txBox="1"/>
          <p:nvPr/>
        </p:nvSpPr>
        <p:spPr>
          <a:xfrm>
            <a:off x="414648" y="2587489"/>
            <a:ext cx="250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Kommunikation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0B9645B-1D91-4D33-A6A4-1A29E1DC13F7}"/>
              </a:ext>
            </a:extLst>
          </p:cNvPr>
          <p:cNvSpPr/>
          <p:nvPr/>
        </p:nvSpPr>
        <p:spPr>
          <a:xfrm>
            <a:off x="1551976" y="1257086"/>
            <a:ext cx="3828421" cy="690102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A24E2C6-E0A8-4509-AF9B-98CE3DAFF0FB}"/>
              </a:ext>
            </a:extLst>
          </p:cNvPr>
          <p:cNvSpPr/>
          <p:nvPr/>
        </p:nvSpPr>
        <p:spPr>
          <a:xfrm>
            <a:off x="2452186" y="3609065"/>
            <a:ext cx="3048788" cy="554698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2C74F0F-14E4-45E5-B329-DBC3DD05CEE5}"/>
              </a:ext>
            </a:extLst>
          </p:cNvPr>
          <p:cNvSpPr/>
          <p:nvPr/>
        </p:nvSpPr>
        <p:spPr>
          <a:xfrm>
            <a:off x="380086" y="2571750"/>
            <a:ext cx="2501040" cy="554698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F0F7BC0-DADF-46C1-9F4A-B17CDD4F6E11}"/>
              </a:ext>
            </a:extLst>
          </p:cNvPr>
          <p:cNvSpPr/>
          <p:nvPr/>
        </p:nvSpPr>
        <p:spPr>
          <a:xfrm>
            <a:off x="6101109" y="1154641"/>
            <a:ext cx="1324880" cy="433446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8193F1C-C285-44B3-A310-2B93BE4DE3CD}"/>
              </a:ext>
            </a:extLst>
          </p:cNvPr>
          <p:cNvSpPr/>
          <p:nvPr/>
        </p:nvSpPr>
        <p:spPr>
          <a:xfrm>
            <a:off x="5380398" y="2514902"/>
            <a:ext cx="2448786" cy="612669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5312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D03F768-BEAD-41DA-BDD2-234F5373A886}"/>
              </a:ext>
            </a:extLst>
          </p:cNvPr>
          <p:cNvSpPr txBox="1"/>
          <p:nvPr/>
        </p:nvSpPr>
        <p:spPr>
          <a:xfrm>
            <a:off x="422031" y="331595"/>
            <a:ext cx="8018584" cy="407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Vorstellung unseres Projektmanagements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Unser Vorgehen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Umgang mit Problemen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endParaRPr lang="de-DE" sz="1600" dirty="0">
              <a:solidFill>
                <a:srgbClr val="4649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Live-Demo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Reflexion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Fragen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8F30EC86-79BF-4A8D-9440-A6180BC8C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19</a:t>
            </a:fld>
            <a:endParaRPr lang="de-DE" sz="1800" dirty="0">
              <a:solidFill>
                <a:srgbClr val="F1FF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36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D03F768-BEAD-41DA-BDD2-234F5373A886}"/>
              </a:ext>
            </a:extLst>
          </p:cNvPr>
          <p:cNvSpPr txBox="1"/>
          <p:nvPr/>
        </p:nvSpPr>
        <p:spPr>
          <a:xfrm>
            <a:off x="422031" y="331595"/>
            <a:ext cx="8018584" cy="407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Vorstellung unseres Projektmanagements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Unser Vorgehen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Umgang mit Problemen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endParaRPr lang="de-DE" sz="1600" dirty="0">
              <a:solidFill>
                <a:srgbClr val="4649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Live-Demo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Reflexion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Fragen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FB8A0598-427B-4F6B-9407-B6A8931E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6024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2</a:t>
            </a:fld>
            <a:endParaRPr lang="de-DE" sz="1800" dirty="0">
              <a:solidFill>
                <a:srgbClr val="F1FF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D03F768-BEAD-41DA-BDD2-234F5373A886}"/>
              </a:ext>
            </a:extLst>
          </p:cNvPr>
          <p:cNvSpPr txBox="1"/>
          <p:nvPr/>
        </p:nvSpPr>
        <p:spPr>
          <a:xfrm>
            <a:off x="422031" y="331595"/>
            <a:ext cx="8018584" cy="407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Vorstellung unseres Projektmanagements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Unser Vorgehen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Umgang mit Problemen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endParaRPr lang="de-DE" sz="1600" dirty="0">
              <a:solidFill>
                <a:srgbClr val="4649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Live-Demo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Reflexion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Fragen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A998A6FF-393E-4CE7-95E5-63100A59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6024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3</a:t>
            </a:fld>
            <a:endParaRPr lang="de-DE" sz="1800" dirty="0">
              <a:solidFill>
                <a:srgbClr val="F1FF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5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10F2697E-245A-4F12-AC5E-45A75461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329CB-7FED-4F77-8087-AD8040BFB0FF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srgbClr val="F1FF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1FFF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435B47-AD85-476B-AB64-F703635E049D}"/>
              </a:ext>
            </a:extLst>
          </p:cNvPr>
          <p:cNvSpPr txBox="1"/>
          <p:nvPr/>
        </p:nvSpPr>
        <p:spPr>
          <a:xfrm>
            <a:off x="221064" y="311499"/>
            <a:ext cx="384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Unser Projektmanagement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03CC68-9DDA-4B09-B131-FE0255803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6" y="1057770"/>
            <a:ext cx="7814517" cy="3169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BEBA375-F9AF-4664-83C8-F0C897AEE744}"/>
              </a:ext>
            </a:extLst>
          </p:cNvPr>
          <p:cNvSpPr/>
          <p:nvPr/>
        </p:nvSpPr>
        <p:spPr>
          <a:xfrm>
            <a:off x="316923" y="843500"/>
            <a:ext cx="4968510" cy="3547627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8AE9A1-3334-4B14-9F04-36D3CEEDBBD7}"/>
              </a:ext>
            </a:extLst>
          </p:cNvPr>
          <p:cNvSpPr/>
          <p:nvPr/>
        </p:nvSpPr>
        <p:spPr>
          <a:xfrm>
            <a:off x="5524266" y="1226464"/>
            <a:ext cx="2946494" cy="2781697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83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D03F768-BEAD-41DA-BDD2-234F5373A886}"/>
              </a:ext>
            </a:extLst>
          </p:cNvPr>
          <p:cNvSpPr txBox="1"/>
          <p:nvPr/>
        </p:nvSpPr>
        <p:spPr>
          <a:xfrm>
            <a:off x="422031" y="331595"/>
            <a:ext cx="8018584" cy="407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Vorstellung unseres Projektmanagements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Unser Vorgehen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Umgang mit Problemen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endParaRPr lang="de-DE" sz="1600" dirty="0">
              <a:solidFill>
                <a:srgbClr val="4649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Live-Demo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Reflexion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Fragen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A4BF8AF1-4CAA-46D5-920D-7854D157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6024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5</a:t>
            </a:fld>
            <a:endParaRPr lang="de-DE" sz="1800" dirty="0">
              <a:solidFill>
                <a:srgbClr val="F1FF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0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DE7EBB7-4C58-414E-992C-02CB5FBCB269}"/>
              </a:ext>
            </a:extLst>
          </p:cNvPr>
          <p:cNvSpPr/>
          <p:nvPr/>
        </p:nvSpPr>
        <p:spPr>
          <a:xfrm>
            <a:off x="3046900" y="678906"/>
            <a:ext cx="5670581" cy="2355799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10F2697E-245A-4F12-AC5E-45A75461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6312" y="4771725"/>
            <a:ext cx="2057400" cy="273844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329CB-7FED-4F77-8087-AD8040BFB0FF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srgbClr val="F1FF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1FFF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F435B47-AD85-476B-AB64-F703635E049D}"/>
              </a:ext>
            </a:extLst>
          </p:cNvPr>
          <p:cNvSpPr txBox="1"/>
          <p:nvPr/>
        </p:nvSpPr>
        <p:spPr>
          <a:xfrm>
            <a:off x="221064" y="311499"/>
            <a:ext cx="2272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Unser Vorgehen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6E7907-34EB-4638-A55A-64D5CB95F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45" y="773164"/>
            <a:ext cx="5238893" cy="210437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37ECD9B-386A-4E05-9CCE-15838B7C7C82}"/>
              </a:ext>
            </a:extLst>
          </p:cNvPr>
          <p:cNvSpPr/>
          <p:nvPr/>
        </p:nvSpPr>
        <p:spPr>
          <a:xfrm>
            <a:off x="427455" y="1547416"/>
            <a:ext cx="2272754" cy="2781697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150AE4-B362-4183-81CB-CAB69727D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16" y="2052094"/>
            <a:ext cx="1230032" cy="196522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0467B71-3853-462B-840A-DED869453FDD}"/>
              </a:ext>
            </a:extLst>
          </p:cNvPr>
          <p:cNvSpPr txBox="1"/>
          <p:nvPr/>
        </p:nvSpPr>
        <p:spPr>
          <a:xfrm>
            <a:off x="470983" y="1615089"/>
            <a:ext cx="134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Guidelines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1AF6D4-763E-46DA-9108-96E0B3E0B261}"/>
              </a:ext>
            </a:extLst>
          </p:cNvPr>
          <p:cNvSpPr txBox="1"/>
          <p:nvPr/>
        </p:nvSpPr>
        <p:spPr>
          <a:xfrm>
            <a:off x="3054905" y="773164"/>
            <a:ext cx="134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Scrum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760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D03F768-BEAD-41DA-BDD2-234F5373A886}"/>
              </a:ext>
            </a:extLst>
          </p:cNvPr>
          <p:cNvSpPr txBox="1"/>
          <p:nvPr/>
        </p:nvSpPr>
        <p:spPr>
          <a:xfrm>
            <a:off x="422031" y="331595"/>
            <a:ext cx="8018584" cy="407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Vorstellung unseres Projektmanagements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Unser Vorgehen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b="1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Umgang mit Problemen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endParaRPr lang="de-DE" sz="1600" dirty="0">
              <a:solidFill>
                <a:srgbClr val="4649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Live-Demo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Reflexion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Fragen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B96CDD77-4653-488D-83F1-DBC392D5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6024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7</a:t>
            </a:fld>
            <a:endParaRPr lang="de-DE" sz="1800" dirty="0">
              <a:solidFill>
                <a:srgbClr val="F1FF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67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B1028235-13D9-41A9-97F3-584216A3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6024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8</a:t>
            </a:fld>
            <a:endParaRPr lang="de-DE" sz="1800" dirty="0">
              <a:solidFill>
                <a:srgbClr val="F1FFF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95590F-3BC7-462A-B1D0-93BFD7B60B64}"/>
              </a:ext>
            </a:extLst>
          </p:cNvPr>
          <p:cNvSpPr txBox="1"/>
          <p:nvPr/>
        </p:nvSpPr>
        <p:spPr>
          <a:xfrm>
            <a:off x="482321" y="1332499"/>
            <a:ext cx="382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Kommunikation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C7A5EC-9410-464B-89D8-B49006BCEFAA}"/>
              </a:ext>
            </a:extLst>
          </p:cNvPr>
          <p:cNvSpPr txBox="1"/>
          <p:nvPr/>
        </p:nvSpPr>
        <p:spPr>
          <a:xfrm>
            <a:off x="6046596" y="3068549"/>
            <a:ext cx="220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Teamwork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EA2E60-4744-4C60-A4E1-F3428DF255DD}"/>
              </a:ext>
            </a:extLst>
          </p:cNvPr>
          <p:cNvSpPr txBox="1"/>
          <p:nvPr/>
        </p:nvSpPr>
        <p:spPr>
          <a:xfrm>
            <a:off x="994791" y="3503432"/>
            <a:ext cx="256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Hilfsbereitschaft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D1767-EC3A-4163-B360-C67206CE8F7B}"/>
              </a:ext>
            </a:extLst>
          </p:cNvPr>
          <p:cNvSpPr txBox="1"/>
          <p:nvPr/>
        </p:nvSpPr>
        <p:spPr>
          <a:xfrm>
            <a:off x="5580855" y="1166897"/>
            <a:ext cx="205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Slack</a:t>
            </a:r>
            <a:r>
              <a:rPr lang="de-DE" sz="2400" dirty="0"/>
              <a:t>-Channels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E35CAD3-7338-4191-836E-B2DEAC53B5E9}"/>
              </a:ext>
            </a:extLst>
          </p:cNvPr>
          <p:cNvSpPr txBox="1"/>
          <p:nvPr/>
        </p:nvSpPr>
        <p:spPr>
          <a:xfrm>
            <a:off x="2959234" y="2373868"/>
            <a:ext cx="22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Verständnis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D5C4761-E02A-4B16-A19D-3C9845C21290}"/>
              </a:ext>
            </a:extLst>
          </p:cNvPr>
          <p:cNvSpPr txBox="1"/>
          <p:nvPr/>
        </p:nvSpPr>
        <p:spPr>
          <a:xfrm>
            <a:off x="221064" y="311499"/>
            <a:ext cx="346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Umgang mit Problemen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01D9E2A-3EA2-45D2-8DA9-2B31677CA1FA}"/>
              </a:ext>
            </a:extLst>
          </p:cNvPr>
          <p:cNvSpPr/>
          <p:nvPr/>
        </p:nvSpPr>
        <p:spPr>
          <a:xfrm>
            <a:off x="397309" y="1411839"/>
            <a:ext cx="3828421" cy="690102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77B3BB9-44BE-485E-B23C-CCE4D495992B}"/>
              </a:ext>
            </a:extLst>
          </p:cNvPr>
          <p:cNvSpPr/>
          <p:nvPr/>
        </p:nvSpPr>
        <p:spPr>
          <a:xfrm>
            <a:off x="973438" y="3471954"/>
            <a:ext cx="2664066" cy="554698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44C0752-D125-4336-A846-EFB54BB4DA36}"/>
              </a:ext>
            </a:extLst>
          </p:cNvPr>
          <p:cNvSpPr/>
          <p:nvPr/>
        </p:nvSpPr>
        <p:spPr>
          <a:xfrm>
            <a:off x="2907744" y="2395564"/>
            <a:ext cx="2200591" cy="554698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C471E5F-9064-48E9-9111-68B789055922}"/>
              </a:ext>
            </a:extLst>
          </p:cNvPr>
          <p:cNvSpPr/>
          <p:nvPr/>
        </p:nvSpPr>
        <p:spPr>
          <a:xfrm>
            <a:off x="5580855" y="1195116"/>
            <a:ext cx="2022227" cy="433446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295250C-BCEB-44F9-B1D1-08973D954D86}"/>
              </a:ext>
            </a:extLst>
          </p:cNvPr>
          <p:cNvSpPr/>
          <p:nvPr/>
        </p:nvSpPr>
        <p:spPr>
          <a:xfrm>
            <a:off x="5987562" y="3102211"/>
            <a:ext cx="2259625" cy="612669"/>
          </a:xfrm>
          <a:prstGeom prst="rect">
            <a:avLst/>
          </a:prstGeom>
          <a:solidFill>
            <a:srgbClr val="46494C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37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D03F768-BEAD-41DA-BDD2-234F5373A886}"/>
              </a:ext>
            </a:extLst>
          </p:cNvPr>
          <p:cNvSpPr txBox="1"/>
          <p:nvPr/>
        </p:nvSpPr>
        <p:spPr>
          <a:xfrm>
            <a:off x="422031" y="331595"/>
            <a:ext cx="8018584" cy="407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Vorstellung unseres Projektmanagements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Unser Vorgehen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Umgang mit Problemen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b="1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b="1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b="1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endParaRPr lang="de-DE" sz="1600" b="1" dirty="0">
              <a:solidFill>
                <a:srgbClr val="46494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Qwirkle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von </a:t>
            </a:r>
            <a:r>
              <a:rPr lang="de-DE" sz="1600" dirty="0" err="1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ahoiSoftware</a:t>
            </a: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Live-Demo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Reflexion</a:t>
            </a:r>
          </a:p>
          <a:p>
            <a:pPr marL="285750" indent="-285750">
              <a:lnSpc>
                <a:spcPct val="2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solidFill>
                  <a:srgbClr val="46494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Fragen</a:t>
            </a:r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E397F1DD-EA4D-4DAD-AFEA-25875188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6024" y="4771725"/>
            <a:ext cx="2057400" cy="273844"/>
          </a:xfrm>
        </p:spPr>
        <p:txBody>
          <a:bodyPr/>
          <a:lstStyle/>
          <a:p>
            <a:fld id="{7A0329CB-7FED-4F77-8087-AD8040BFB0FF}" type="slidenum">
              <a:rPr lang="de-DE" sz="1800" smtClean="0">
                <a:solidFill>
                  <a:srgbClr val="F1FFF1"/>
                </a:solidFill>
              </a:rPr>
              <a:t>9</a:t>
            </a:fld>
            <a:endParaRPr lang="de-DE" sz="1800" dirty="0">
              <a:solidFill>
                <a:srgbClr val="F1FF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155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1269</Words>
  <Application>Microsoft Office PowerPoint</Application>
  <PresentationFormat>Bildschirmpräsentation (16:9)</PresentationFormat>
  <Paragraphs>290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Tahoma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Ella</dc:creator>
  <cp:lastModifiedBy>Steffen Sassalla</cp:lastModifiedBy>
  <cp:revision>71</cp:revision>
  <dcterms:created xsi:type="dcterms:W3CDTF">2018-12-29T22:06:09Z</dcterms:created>
  <dcterms:modified xsi:type="dcterms:W3CDTF">2019-01-28T12:34:50Z</dcterms:modified>
</cp:coreProperties>
</file>